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305" r:id="rId2"/>
    <p:sldId id="343" r:id="rId3"/>
    <p:sldId id="336" r:id="rId4"/>
    <p:sldId id="337" r:id="rId5"/>
    <p:sldId id="332" r:id="rId6"/>
    <p:sldId id="342" r:id="rId7"/>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86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handoutMaster" Target="handoutMasters/handoutMaster1.xml"/><Relationship Id="rId10"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C297C2-0633-2848-9575-B2B6E97C9A5F}" type="datetime1">
              <a:rPr lang="it-IT" smtClean="0"/>
              <a:t>10/10/15</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76CFF3-79DF-ED4C-8920-0E4F04ADA57A}" type="slidenum">
              <a:rPr lang="it-IT" smtClean="0"/>
              <a:t>‹#›</a:t>
            </a:fld>
            <a:endParaRPr lang="it-IT"/>
          </a:p>
        </p:txBody>
      </p:sp>
    </p:spTree>
    <p:extLst>
      <p:ext uri="{BB962C8B-B14F-4D97-AF65-F5344CB8AC3E}">
        <p14:creationId xmlns:p14="http://schemas.microsoft.com/office/powerpoint/2010/main" val="42420400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D50C41-A9FF-2F44-BA61-16BA5D3884D8}" type="datetime1">
              <a:rPr lang="it-IT" smtClean="0"/>
              <a:t>10/10/15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FBE999-4870-114B-AFE2-AD447D119802}" type="slidenum">
              <a:rPr lang="it-IT" smtClean="0"/>
              <a:t>‹#›</a:t>
            </a:fld>
            <a:endParaRPr lang="it-IT"/>
          </a:p>
        </p:txBody>
      </p:sp>
    </p:spTree>
    <p:extLst>
      <p:ext uri="{BB962C8B-B14F-4D97-AF65-F5344CB8AC3E}">
        <p14:creationId xmlns:p14="http://schemas.microsoft.com/office/powerpoint/2010/main" val="7032884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BFFBE999-4870-114B-AFE2-AD447D119802}" type="slidenum">
              <a:rPr lang="it-IT" smtClean="0"/>
              <a:t>4</a:t>
            </a:fld>
            <a:endParaRPr lang="it-IT"/>
          </a:p>
        </p:txBody>
      </p:sp>
    </p:spTree>
    <p:extLst>
      <p:ext uri="{BB962C8B-B14F-4D97-AF65-F5344CB8AC3E}">
        <p14:creationId xmlns:p14="http://schemas.microsoft.com/office/powerpoint/2010/main" val="126969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2033575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4C8CA811-4A84-B94F-94B0-E696FE916B3F}" type="datetime1">
              <a:rPr lang="it-IT" smtClean="0"/>
              <a:t>10/10/15</a:t>
            </a:fld>
            <a:endParaRPr lang="it-IT"/>
          </a:p>
        </p:txBody>
      </p:sp>
      <p:sp>
        <p:nvSpPr>
          <p:cNvPr id="5" name="Segnaposto piè di pagina 4"/>
          <p:cNvSpPr>
            <a:spLocks noGrp="1"/>
          </p:cNvSpPr>
          <p:nvPr>
            <p:ph type="ftr" sz="quarter" idx="11"/>
          </p:nvPr>
        </p:nvSpPr>
        <p:spPr/>
        <p:txBody>
          <a:bodyPr/>
          <a:lstStyle/>
          <a:p>
            <a:r>
              <a:rPr lang="it-IT" dirty="0" smtClean="0"/>
              <a:t>Siena, 18/07/2014 - </a:t>
            </a:r>
            <a:r>
              <a:rPr lang="it-IT" dirty="0" err="1" smtClean="0"/>
              <a:t>Brainhuro</a:t>
            </a:r>
            <a:r>
              <a:rPr lang="it-IT" dirty="0" smtClean="0"/>
              <a:t> </a:t>
            </a:r>
            <a:r>
              <a:rPr lang="it-IT" dirty="0" err="1" smtClean="0"/>
              <a:t>Review</a:t>
            </a:r>
            <a:r>
              <a:rPr lang="it-IT" dirty="0" smtClean="0"/>
              <a:t> meeting</a:t>
            </a:r>
            <a:endParaRPr lang="it-IT" dirty="0"/>
          </a:p>
        </p:txBody>
      </p:sp>
      <p:sp>
        <p:nvSpPr>
          <p:cNvPr id="6" name="Segnaposto numero diapositiva 5"/>
          <p:cNvSpPr>
            <a:spLocks noGrp="1"/>
          </p:cNvSpPr>
          <p:nvPr>
            <p:ph type="sldNum" sz="quarter" idx="12"/>
          </p:nvPr>
        </p:nvSpPr>
        <p:spPr/>
        <p:txBody>
          <a:bodyPr/>
          <a:lstStyle/>
          <a:p>
            <a:fld id="{D3146B2E-E094-A746-B694-23F244C12848}" type="slidenum">
              <a:rPr lang="it-IT" smtClean="0"/>
              <a:t>‹#›</a:t>
            </a:fld>
            <a:endParaRPr lang="it-IT"/>
          </a:p>
        </p:txBody>
      </p:sp>
    </p:spTree>
    <p:extLst>
      <p:ext uri="{BB962C8B-B14F-4D97-AF65-F5344CB8AC3E}">
        <p14:creationId xmlns:p14="http://schemas.microsoft.com/office/powerpoint/2010/main" val="143708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E0ED12A-EB0E-864D-904B-4D79CB3B1FA6}" type="datetime1">
              <a:rPr lang="it-IT" smtClean="0"/>
              <a:t>10/10/15</a:t>
            </a:fld>
            <a:endParaRPr lang="it-IT"/>
          </a:p>
        </p:txBody>
      </p:sp>
      <p:sp>
        <p:nvSpPr>
          <p:cNvPr id="5" name="Segnaposto piè di pagina 4"/>
          <p:cNvSpPr>
            <a:spLocks noGrp="1"/>
          </p:cNvSpPr>
          <p:nvPr>
            <p:ph type="ftr" sz="quarter" idx="11"/>
          </p:nvPr>
        </p:nvSpPr>
        <p:spPr/>
        <p:txBody>
          <a:bodyPr/>
          <a:lstStyle/>
          <a:p>
            <a:r>
              <a:rPr lang="it-IT" dirty="0" smtClean="0"/>
              <a:t>Siena, 18/07/2014 - </a:t>
            </a:r>
            <a:r>
              <a:rPr lang="it-IT" dirty="0" err="1" smtClean="0"/>
              <a:t>Brainhuro</a:t>
            </a:r>
            <a:r>
              <a:rPr lang="it-IT" dirty="0" smtClean="0"/>
              <a:t> </a:t>
            </a:r>
            <a:r>
              <a:rPr lang="it-IT" dirty="0" err="1" smtClean="0"/>
              <a:t>Review</a:t>
            </a:r>
            <a:r>
              <a:rPr lang="it-IT" dirty="0" smtClean="0"/>
              <a:t> meeting</a:t>
            </a:r>
            <a:endParaRPr lang="it-IT" dirty="0"/>
          </a:p>
        </p:txBody>
      </p:sp>
      <p:sp>
        <p:nvSpPr>
          <p:cNvPr id="6" name="Segnaposto numero diapositiva 5"/>
          <p:cNvSpPr>
            <a:spLocks noGrp="1"/>
          </p:cNvSpPr>
          <p:nvPr>
            <p:ph type="sldNum" sz="quarter" idx="12"/>
          </p:nvPr>
        </p:nvSpPr>
        <p:spPr/>
        <p:txBody>
          <a:bodyPr/>
          <a:lstStyle/>
          <a:p>
            <a:fld id="{D3146B2E-E094-A746-B694-23F244C12848}" type="slidenum">
              <a:rPr lang="it-IT" smtClean="0"/>
              <a:t>‹#›</a:t>
            </a:fld>
            <a:endParaRPr lang="it-IT"/>
          </a:p>
        </p:txBody>
      </p:sp>
    </p:spTree>
    <p:extLst>
      <p:ext uri="{BB962C8B-B14F-4D97-AF65-F5344CB8AC3E}">
        <p14:creationId xmlns:p14="http://schemas.microsoft.com/office/powerpoint/2010/main" val="138906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numero diapositiva 5"/>
          <p:cNvSpPr>
            <a:spLocks noGrp="1"/>
          </p:cNvSpPr>
          <p:nvPr>
            <p:ph type="sldNum" sz="quarter" idx="12"/>
          </p:nvPr>
        </p:nvSpPr>
        <p:spPr/>
        <p:txBody>
          <a:bodyPr/>
          <a:lstStyle/>
          <a:p>
            <a:fld id="{D3146B2E-E094-A746-B694-23F244C12848}" type="slidenum">
              <a:rPr lang="it-IT" smtClean="0"/>
              <a:t>‹#›</a:t>
            </a:fld>
            <a:endParaRPr lang="it-IT"/>
          </a:p>
        </p:txBody>
      </p:sp>
      <p:sp>
        <p:nvSpPr>
          <p:cNvPr id="7" name="Rectangle 6"/>
          <p:cNvSpPr/>
          <p:nvPr userDrawn="1"/>
        </p:nvSpPr>
        <p:spPr>
          <a:xfrm>
            <a:off x="6888465" y="6326244"/>
            <a:ext cx="1264777" cy="369332"/>
          </a:xfrm>
          <a:prstGeom prst="rect">
            <a:avLst/>
          </a:prstGeom>
        </p:spPr>
        <p:txBody>
          <a:bodyPr wrap="none">
            <a:spAutoFit/>
          </a:bodyPr>
          <a:lstStyle/>
          <a:p>
            <a:r>
              <a:rPr lang="it-IT" sz="18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Roboto Thin"/>
                <a:cs typeface="Roboto Thin"/>
              </a:rPr>
              <a:t>BrainHuRo</a:t>
            </a:r>
            <a:endParaRPr lang="en-US" dirty="0"/>
          </a:p>
        </p:txBody>
      </p:sp>
      <p:sp>
        <p:nvSpPr>
          <p:cNvPr id="9" name="Segnaposto piè di pagina 4"/>
          <p:cNvSpPr>
            <a:spLocks noGrp="1"/>
          </p:cNvSpPr>
          <p:nvPr>
            <p:ph type="ftr" sz="quarter" idx="3"/>
          </p:nvPr>
        </p:nvSpPr>
        <p:spPr>
          <a:xfrm>
            <a:off x="2714251" y="6356350"/>
            <a:ext cx="372690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dirty="0" smtClean="0"/>
              <a:t>Siena, 07/10/2015 - </a:t>
            </a:r>
            <a:r>
              <a:rPr lang="it-IT" dirty="0" err="1" smtClean="0"/>
              <a:t>Brainhuro</a:t>
            </a:r>
            <a:r>
              <a:rPr lang="it-IT" dirty="0" smtClean="0"/>
              <a:t> </a:t>
            </a:r>
            <a:r>
              <a:rPr lang="it-IT" dirty="0" err="1" smtClean="0"/>
              <a:t>Review</a:t>
            </a:r>
            <a:r>
              <a:rPr lang="it-IT" dirty="0" smtClean="0"/>
              <a:t> meeting</a:t>
            </a:r>
            <a:endParaRPr lang="it-IT" dirty="0"/>
          </a:p>
        </p:txBody>
      </p:sp>
    </p:spTree>
    <p:extLst>
      <p:ext uri="{BB962C8B-B14F-4D97-AF65-F5344CB8AC3E}">
        <p14:creationId xmlns:p14="http://schemas.microsoft.com/office/powerpoint/2010/main" val="2857672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49E75803-6855-294B-8AAC-7A0A968B66EC}" type="datetime1">
              <a:rPr lang="it-IT" smtClean="0"/>
              <a:t>10/10/15</a:t>
            </a:fld>
            <a:endParaRPr lang="it-IT"/>
          </a:p>
        </p:txBody>
      </p:sp>
      <p:sp>
        <p:nvSpPr>
          <p:cNvPr id="5" name="Segnaposto piè di pagina 4"/>
          <p:cNvSpPr>
            <a:spLocks noGrp="1"/>
          </p:cNvSpPr>
          <p:nvPr>
            <p:ph type="ftr" sz="quarter" idx="11"/>
          </p:nvPr>
        </p:nvSpPr>
        <p:spPr/>
        <p:txBody>
          <a:bodyPr/>
          <a:lstStyle/>
          <a:p>
            <a:r>
              <a:rPr lang="it-IT" dirty="0" smtClean="0"/>
              <a:t>Siena, 18/07/2014 - </a:t>
            </a:r>
            <a:r>
              <a:rPr lang="it-IT" dirty="0" err="1" smtClean="0"/>
              <a:t>Brainhuro</a:t>
            </a:r>
            <a:r>
              <a:rPr lang="it-IT" dirty="0" smtClean="0"/>
              <a:t> </a:t>
            </a:r>
            <a:r>
              <a:rPr lang="it-IT" dirty="0" err="1" smtClean="0"/>
              <a:t>Review</a:t>
            </a:r>
            <a:r>
              <a:rPr lang="it-IT" dirty="0" smtClean="0"/>
              <a:t> meeting</a:t>
            </a:r>
            <a:endParaRPr lang="it-IT" dirty="0"/>
          </a:p>
        </p:txBody>
      </p:sp>
      <p:sp>
        <p:nvSpPr>
          <p:cNvPr id="6" name="Segnaposto numero diapositiva 5"/>
          <p:cNvSpPr>
            <a:spLocks noGrp="1"/>
          </p:cNvSpPr>
          <p:nvPr>
            <p:ph type="sldNum" sz="quarter" idx="12"/>
          </p:nvPr>
        </p:nvSpPr>
        <p:spPr/>
        <p:txBody>
          <a:bodyPr/>
          <a:lstStyle/>
          <a:p>
            <a:fld id="{D3146B2E-E094-A746-B694-23F244C12848}" type="slidenum">
              <a:rPr lang="it-IT" smtClean="0"/>
              <a:t>‹#›</a:t>
            </a:fld>
            <a:endParaRPr lang="it-IT"/>
          </a:p>
        </p:txBody>
      </p:sp>
    </p:spTree>
    <p:extLst>
      <p:ext uri="{BB962C8B-B14F-4D97-AF65-F5344CB8AC3E}">
        <p14:creationId xmlns:p14="http://schemas.microsoft.com/office/powerpoint/2010/main" val="1310952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8690F7D3-9E95-3141-BDDB-85AD47B1409D}" type="datetime1">
              <a:rPr lang="it-IT" smtClean="0"/>
              <a:t>10/10/15</a:t>
            </a:fld>
            <a:endParaRPr lang="it-IT"/>
          </a:p>
        </p:txBody>
      </p:sp>
      <p:sp>
        <p:nvSpPr>
          <p:cNvPr id="6" name="Segnaposto piè di pagina 5"/>
          <p:cNvSpPr>
            <a:spLocks noGrp="1"/>
          </p:cNvSpPr>
          <p:nvPr>
            <p:ph type="ftr" sz="quarter" idx="11"/>
          </p:nvPr>
        </p:nvSpPr>
        <p:spPr/>
        <p:txBody>
          <a:bodyPr/>
          <a:lstStyle/>
          <a:p>
            <a:r>
              <a:rPr lang="it-IT" dirty="0" smtClean="0"/>
              <a:t>Siena, 18/07/2014 - </a:t>
            </a:r>
            <a:r>
              <a:rPr lang="it-IT" dirty="0" err="1" smtClean="0"/>
              <a:t>Brainhuro</a:t>
            </a:r>
            <a:r>
              <a:rPr lang="it-IT" dirty="0" smtClean="0"/>
              <a:t> </a:t>
            </a:r>
            <a:r>
              <a:rPr lang="it-IT" dirty="0" err="1" smtClean="0"/>
              <a:t>Review</a:t>
            </a:r>
            <a:r>
              <a:rPr lang="it-IT" dirty="0" smtClean="0"/>
              <a:t> meeting</a:t>
            </a:r>
            <a:endParaRPr lang="it-IT" dirty="0"/>
          </a:p>
        </p:txBody>
      </p:sp>
      <p:sp>
        <p:nvSpPr>
          <p:cNvPr id="7" name="Segnaposto numero diapositiva 6"/>
          <p:cNvSpPr>
            <a:spLocks noGrp="1"/>
          </p:cNvSpPr>
          <p:nvPr>
            <p:ph type="sldNum" sz="quarter" idx="12"/>
          </p:nvPr>
        </p:nvSpPr>
        <p:spPr/>
        <p:txBody>
          <a:bodyPr/>
          <a:lstStyle/>
          <a:p>
            <a:fld id="{D3146B2E-E094-A746-B694-23F244C12848}" type="slidenum">
              <a:rPr lang="it-IT" smtClean="0"/>
              <a:t>‹#›</a:t>
            </a:fld>
            <a:endParaRPr lang="it-IT"/>
          </a:p>
        </p:txBody>
      </p:sp>
    </p:spTree>
    <p:extLst>
      <p:ext uri="{BB962C8B-B14F-4D97-AF65-F5344CB8AC3E}">
        <p14:creationId xmlns:p14="http://schemas.microsoft.com/office/powerpoint/2010/main" val="3324551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8DFAF2D9-693F-024C-A5E0-46345455073E}" type="datetime1">
              <a:rPr lang="it-IT" smtClean="0"/>
              <a:t>10/10/15</a:t>
            </a:fld>
            <a:endParaRPr lang="it-IT"/>
          </a:p>
        </p:txBody>
      </p:sp>
      <p:sp>
        <p:nvSpPr>
          <p:cNvPr id="8" name="Segnaposto piè di pagina 7"/>
          <p:cNvSpPr>
            <a:spLocks noGrp="1"/>
          </p:cNvSpPr>
          <p:nvPr>
            <p:ph type="ftr" sz="quarter" idx="11"/>
          </p:nvPr>
        </p:nvSpPr>
        <p:spPr/>
        <p:txBody>
          <a:bodyPr/>
          <a:lstStyle/>
          <a:p>
            <a:r>
              <a:rPr lang="it-IT" dirty="0" smtClean="0"/>
              <a:t>Siena, 18/07/2014 - </a:t>
            </a:r>
            <a:r>
              <a:rPr lang="it-IT" dirty="0" err="1" smtClean="0"/>
              <a:t>Brainhuro</a:t>
            </a:r>
            <a:r>
              <a:rPr lang="it-IT" dirty="0" smtClean="0"/>
              <a:t> </a:t>
            </a:r>
            <a:r>
              <a:rPr lang="it-IT" dirty="0" err="1" smtClean="0"/>
              <a:t>Review</a:t>
            </a:r>
            <a:r>
              <a:rPr lang="it-IT" dirty="0" smtClean="0"/>
              <a:t> meeting</a:t>
            </a:r>
            <a:endParaRPr lang="it-IT" dirty="0"/>
          </a:p>
        </p:txBody>
      </p:sp>
      <p:sp>
        <p:nvSpPr>
          <p:cNvPr id="9" name="Segnaposto numero diapositiva 8"/>
          <p:cNvSpPr>
            <a:spLocks noGrp="1"/>
          </p:cNvSpPr>
          <p:nvPr>
            <p:ph type="sldNum" sz="quarter" idx="12"/>
          </p:nvPr>
        </p:nvSpPr>
        <p:spPr/>
        <p:txBody>
          <a:bodyPr/>
          <a:lstStyle/>
          <a:p>
            <a:fld id="{D3146B2E-E094-A746-B694-23F244C12848}" type="slidenum">
              <a:rPr lang="it-IT" smtClean="0"/>
              <a:t>‹#›</a:t>
            </a:fld>
            <a:endParaRPr lang="it-IT"/>
          </a:p>
        </p:txBody>
      </p:sp>
    </p:spTree>
    <p:extLst>
      <p:ext uri="{BB962C8B-B14F-4D97-AF65-F5344CB8AC3E}">
        <p14:creationId xmlns:p14="http://schemas.microsoft.com/office/powerpoint/2010/main" val="1280351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FF5F9659-E713-4747-A8C5-DC626BEC5FF1}" type="datetime1">
              <a:rPr lang="it-IT" smtClean="0"/>
              <a:t>10/10/15</a:t>
            </a:fld>
            <a:endParaRPr lang="it-IT"/>
          </a:p>
        </p:txBody>
      </p:sp>
      <p:sp>
        <p:nvSpPr>
          <p:cNvPr id="4" name="Segnaposto piè di pagina 3"/>
          <p:cNvSpPr>
            <a:spLocks noGrp="1"/>
          </p:cNvSpPr>
          <p:nvPr>
            <p:ph type="ftr" sz="quarter" idx="11"/>
          </p:nvPr>
        </p:nvSpPr>
        <p:spPr/>
        <p:txBody>
          <a:bodyPr/>
          <a:lstStyle/>
          <a:p>
            <a:r>
              <a:rPr lang="it-IT" dirty="0" smtClean="0"/>
              <a:t>Siena, 18/07/2014 - </a:t>
            </a:r>
            <a:r>
              <a:rPr lang="it-IT" dirty="0" err="1" smtClean="0"/>
              <a:t>Brainhuro</a:t>
            </a:r>
            <a:r>
              <a:rPr lang="it-IT" dirty="0" smtClean="0"/>
              <a:t> </a:t>
            </a:r>
            <a:r>
              <a:rPr lang="it-IT" dirty="0" err="1" smtClean="0"/>
              <a:t>Review</a:t>
            </a:r>
            <a:r>
              <a:rPr lang="it-IT" dirty="0" smtClean="0"/>
              <a:t> meeting</a:t>
            </a:r>
            <a:endParaRPr lang="it-IT" dirty="0"/>
          </a:p>
        </p:txBody>
      </p:sp>
      <p:sp>
        <p:nvSpPr>
          <p:cNvPr id="5" name="Segnaposto numero diapositiva 4"/>
          <p:cNvSpPr>
            <a:spLocks noGrp="1"/>
          </p:cNvSpPr>
          <p:nvPr>
            <p:ph type="sldNum" sz="quarter" idx="12"/>
          </p:nvPr>
        </p:nvSpPr>
        <p:spPr/>
        <p:txBody>
          <a:bodyPr/>
          <a:lstStyle/>
          <a:p>
            <a:fld id="{D3146B2E-E094-A746-B694-23F244C12848}" type="slidenum">
              <a:rPr lang="it-IT" smtClean="0"/>
              <a:t>‹#›</a:t>
            </a:fld>
            <a:endParaRPr lang="it-IT"/>
          </a:p>
        </p:txBody>
      </p:sp>
    </p:spTree>
    <p:extLst>
      <p:ext uri="{BB962C8B-B14F-4D97-AF65-F5344CB8AC3E}">
        <p14:creationId xmlns:p14="http://schemas.microsoft.com/office/powerpoint/2010/main" val="1646243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6D12EB62-1F03-5942-8105-90BAE87DE293}" type="datetime1">
              <a:rPr lang="it-IT" smtClean="0"/>
              <a:t>10/10/15</a:t>
            </a:fld>
            <a:endParaRPr lang="it-IT"/>
          </a:p>
        </p:txBody>
      </p:sp>
      <p:sp>
        <p:nvSpPr>
          <p:cNvPr id="3" name="Segnaposto piè di pagina 2"/>
          <p:cNvSpPr>
            <a:spLocks noGrp="1"/>
          </p:cNvSpPr>
          <p:nvPr>
            <p:ph type="ftr" sz="quarter" idx="11"/>
          </p:nvPr>
        </p:nvSpPr>
        <p:spPr/>
        <p:txBody>
          <a:bodyPr/>
          <a:lstStyle/>
          <a:p>
            <a:r>
              <a:rPr lang="it-IT" dirty="0" smtClean="0"/>
              <a:t>Siena, 18/07/2014 - </a:t>
            </a:r>
            <a:r>
              <a:rPr lang="it-IT" dirty="0" err="1" smtClean="0"/>
              <a:t>Brainhuro</a:t>
            </a:r>
            <a:r>
              <a:rPr lang="it-IT" dirty="0" smtClean="0"/>
              <a:t> </a:t>
            </a:r>
            <a:r>
              <a:rPr lang="it-IT" dirty="0" err="1" smtClean="0"/>
              <a:t>Review</a:t>
            </a:r>
            <a:r>
              <a:rPr lang="it-IT" dirty="0" smtClean="0"/>
              <a:t> meeting</a:t>
            </a:r>
            <a:endParaRPr lang="it-IT" dirty="0"/>
          </a:p>
        </p:txBody>
      </p:sp>
      <p:sp>
        <p:nvSpPr>
          <p:cNvPr id="4" name="Segnaposto numero diapositiva 3"/>
          <p:cNvSpPr>
            <a:spLocks noGrp="1"/>
          </p:cNvSpPr>
          <p:nvPr>
            <p:ph type="sldNum" sz="quarter" idx="12"/>
          </p:nvPr>
        </p:nvSpPr>
        <p:spPr/>
        <p:txBody>
          <a:bodyPr/>
          <a:lstStyle/>
          <a:p>
            <a:fld id="{D3146B2E-E094-A746-B694-23F244C12848}" type="slidenum">
              <a:rPr lang="it-IT" smtClean="0"/>
              <a:t>‹#›</a:t>
            </a:fld>
            <a:endParaRPr lang="it-IT"/>
          </a:p>
        </p:txBody>
      </p:sp>
    </p:spTree>
    <p:extLst>
      <p:ext uri="{BB962C8B-B14F-4D97-AF65-F5344CB8AC3E}">
        <p14:creationId xmlns:p14="http://schemas.microsoft.com/office/powerpoint/2010/main" val="3358407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3BC5D080-4A79-9448-97DF-28D1917DDFDA}" type="datetime1">
              <a:rPr lang="it-IT" smtClean="0"/>
              <a:t>10/10/15</a:t>
            </a:fld>
            <a:endParaRPr lang="it-IT"/>
          </a:p>
        </p:txBody>
      </p:sp>
      <p:sp>
        <p:nvSpPr>
          <p:cNvPr id="6" name="Segnaposto piè di pagina 5"/>
          <p:cNvSpPr>
            <a:spLocks noGrp="1"/>
          </p:cNvSpPr>
          <p:nvPr>
            <p:ph type="ftr" sz="quarter" idx="11"/>
          </p:nvPr>
        </p:nvSpPr>
        <p:spPr/>
        <p:txBody>
          <a:bodyPr/>
          <a:lstStyle/>
          <a:p>
            <a:r>
              <a:rPr lang="it-IT" dirty="0" smtClean="0"/>
              <a:t>Siena, 18/07/2014 - </a:t>
            </a:r>
            <a:r>
              <a:rPr lang="it-IT" dirty="0" err="1" smtClean="0"/>
              <a:t>Brainhuro</a:t>
            </a:r>
            <a:r>
              <a:rPr lang="it-IT" dirty="0" smtClean="0"/>
              <a:t> </a:t>
            </a:r>
            <a:r>
              <a:rPr lang="it-IT" dirty="0" err="1" smtClean="0"/>
              <a:t>Review</a:t>
            </a:r>
            <a:r>
              <a:rPr lang="it-IT" dirty="0" smtClean="0"/>
              <a:t> meeting</a:t>
            </a:r>
            <a:endParaRPr lang="it-IT" dirty="0"/>
          </a:p>
        </p:txBody>
      </p:sp>
      <p:sp>
        <p:nvSpPr>
          <p:cNvPr id="7" name="Segnaposto numero diapositiva 6"/>
          <p:cNvSpPr>
            <a:spLocks noGrp="1"/>
          </p:cNvSpPr>
          <p:nvPr>
            <p:ph type="sldNum" sz="quarter" idx="12"/>
          </p:nvPr>
        </p:nvSpPr>
        <p:spPr/>
        <p:txBody>
          <a:bodyPr/>
          <a:lstStyle/>
          <a:p>
            <a:fld id="{D3146B2E-E094-A746-B694-23F244C12848}" type="slidenum">
              <a:rPr lang="it-IT" smtClean="0"/>
              <a:t>‹#›</a:t>
            </a:fld>
            <a:endParaRPr lang="it-IT"/>
          </a:p>
        </p:txBody>
      </p:sp>
    </p:spTree>
    <p:extLst>
      <p:ext uri="{BB962C8B-B14F-4D97-AF65-F5344CB8AC3E}">
        <p14:creationId xmlns:p14="http://schemas.microsoft.com/office/powerpoint/2010/main" val="752724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CAD15DB8-1722-D140-92D9-701216D3845B}" type="datetime1">
              <a:rPr lang="it-IT" smtClean="0"/>
              <a:t>10/10/15</a:t>
            </a:fld>
            <a:endParaRPr lang="it-IT"/>
          </a:p>
        </p:txBody>
      </p:sp>
      <p:sp>
        <p:nvSpPr>
          <p:cNvPr id="6" name="Segnaposto piè di pagina 5"/>
          <p:cNvSpPr>
            <a:spLocks noGrp="1"/>
          </p:cNvSpPr>
          <p:nvPr>
            <p:ph type="ftr" sz="quarter" idx="11"/>
          </p:nvPr>
        </p:nvSpPr>
        <p:spPr/>
        <p:txBody>
          <a:bodyPr/>
          <a:lstStyle/>
          <a:p>
            <a:r>
              <a:rPr lang="it-IT" dirty="0" smtClean="0"/>
              <a:t>Siena, 18/07/2014 - </a:t>
            </a:r>
            <a:r>
              <a:rPr lang="it-IT" dirty="0" err="1" smtClean="0"/>
              <a:t>Brainhuro</a:t>
            </a:r>
            <a:r>
              <a:rPr lang="it-IT" dirty="0" smtClean="0"/>
              <a:t> </a:t>
            </a:r>
            <a:r>
              <a:rPr lang="it-IT" dirty="0" err="1" smtClean="0"/>
              <a:t>Review</a:t>
            </a:r>
            <a:r>
              <a:rPr lang="it-IT" dirty="0" smtClean="0"/>
              <a:t> meeting</a:t>
            </a:r>
            <a:endParaRPr lang="it-IT" dirty="0"/>
          </a:p>
        </p:txBody>
      </p:sp>
      <p:sp>
        <p:nvSpPr>
          <p:cNvPr id="7" name="Segnaposto numero diapositiva 6"/>
          <p:cNvSpPr>
            <a:spLocks noGrp="1"/>
          </p:cNvSpPr>
          <p:nvPr>
            <p:ph type="sldNum" sz="quarter" idx="12"/>
          </p:nvPr>
        </p:nvSpPr>
        <p:spPr/>
        <p:txBody>
          <a:bodyPr/>
          <a:lstStyle/>
          <a:p>
            <a:fld id="{D3146B2E-E094-A746-B694-23F244C12848}" type="slidenum">
              <a:rPr lang="it-IT" smtClean="0"/>
              <a:t>‹#›</a:t>
            </a:fld>
            <a:endParaRPr lang="it-IT"/>
          </a:p>
        </p:txBody>
      </p:sp>
    </p:spTree>
    <p:extLst>
      <p:ext uri="{BB962C8B-B14F-4D97-AF65-F5344CB8AC3E}">
        <p14:creationId xmlns:p14="http://schemas.microsoft.com/office/powerpoint/2010/main" val="10092049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piè di pagina 4"/>
          <p:cNvSpPr>
            <a:spLocks noGrp="1"/>
          </p:cNvSpPr>
          <p:nvPr>
            <p:ph type="ftr" sz="quarter" idx="3"/>
          </p:nvPr>
        </p:nvSpPr>
        <p:spPr>
          <a:xfrm>
            <a:off x="2714251" y="6356350"/>
            <a:ext cx="372690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dirty="0" smtClean="0"/>
              <a:t>Siena, 07/10/2015 - </a:t>
            </a:r>
            <a:r>
              <a:rPr lang="it-IT" dirty="0" err="1" smtClean="0"/>
              <a:t>Brainhuro</a:t>
            </a:r>
            <a:r>
              <a:rPr lang="it-IT" dirty="0" smtClean="0"/>
              <a:t> </a:t>
            </a:r>
            <a:r>
              <a:rPr lang="it-IT" dirty="0" err="1" smtClean="0"/>
              <a:t>Review</a:t>
            </a:r>
            <a:r>
              <a:rPr lang="it-IT" dirty="0" smtClean="0"/>
              <a:t> meeting</a:t>
            </a:r>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46B2E-E094-A746-B694-23F244C12848}" type="slidenum">
              <a:rPr lang="it-IT" smtClean="0"/>
              <a:t>‹#›</a:t>
            </a:fld>
            <a:endParaRPr lang="it-IT"/>
          </a:p>
        </p:txBody>
      </p:sp>
    </p:spTree>
    <p:extLst>
      <p:ext uri="{BB962C8B-B14F-4D97-AF65-F5344CB8AC3E}">
        <p14:creationId xmlns:p14="http://schemas.microsoft.com/office/powerpoint/2010/main" val="1439736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dblp.uni-trier.de/db/conf/taros/taros2013.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bwMode="auto">
          <a:xfrm>
            <a:off x="203680" y="2072140"/>
            <a:ext cx="8786812"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it-IT"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Roboto Thin"/>
                <a:cs typeface="Roboto Thin"/>
              </a:rPr>
              <a:t>BrainHuRo</a:t>
            </a:r>
            <a:endParaRPr lang="it-IT"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Roboto Thin"/>
              <a:cs typeface="Roboto Thin"/>
            </a:endParaRPr>
          </a:p>
        </p:txBody>
      </p:sp>
      <p:pic>
        <p:nvPicPr>
          <p:cNvPr id="3" name="Picture 2" descr="PORCREO_logo_orizzontal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56786"/>
            <a:ext cx="1946077" cy="894767"/>
          </a:xfrm>
          <a:prstGeom prst="rect">
            <a:avLst/>
          </a:prstGeom>
        </p:spPr>
      </p:pic>
      <p:pic>
        <p:nvPicPr>
          <p:cNvPr id="6" name="Picture 5"/>
          <p:cNvPicPr>
            <a:picLocks noChangeAspect="1"/>
          </p:cNvPicPr>
          <p:nvPr/>
        </p:nvPicPr>
        <p:blipFill>
          <a:blip r:embed="rId3"/>
          <a:stretch>
            <a:fillRect/>
          </a:stretch>
        </p:blipFill>
        <p:spPr>
          <a:xfrm>
            <a:off x="3853774" y="4720592"/>
            <a:ext cx="1887669" cy="1316757"/>
          </a:xfrm>
          <a:prstGeom prst="rect">
            <a:avLst/>
          </a:prstGeom>
        </p:spPr>
      </p:pic>
      <p:pic>
        <p:nvPicPr>
          <p:cNvPr id="7" name="Picture 1" descr="Logo v4.2.jpg"/>
          <p:cNvPicPr>
            <a:picLocks noChangeAspect="1"/>
          </p:cNvPicPr>
          <p:nvPr/>
        </p:nvPicPr>
        <p:blipFill rotWithShape="1">
          <a:blip r:embed="rId4" cstate="print">
            <a:extLst>
              <a:ext uri="{28A0092B-C50C-407E-A947-70E740481C1C}">
                <a14:useLocalDpi xmlns:a14="http://schemas.microsoft.com/office/drawing/2010/main" val="0"/>
              </a:ext>
            </a:extLst>
          </a:blip>
          <a:srcRect b="37300"/>
          <a:stretch/>
        </p:blipFill>
        <p:spPr>
          <a:xfrm>
            <a:off x="179512" y="3861747"/>
            <a:ext cx="2212154" cy="402429"/>
          </a:xfrm>
          <a:prstGeom prst="rect">
            <a:avLst/>
          </a:prstGeom>
        </p:spPr>
      </p:pic>
      <p:pic>
        <p:nvPicPr>
          <p:cNvPr id="8" name="Picture 7" descr="LOGO_UNISI_ESTESO_SIGILLO_SOPRA_NERO_medio.jpg"/>
          <p:cNvPicPr>
            <a:picLocks noChangeAspect="1"/>
          </p:cNvPicPr>
          <p:nvPr/>
        </p:nvPicPr>
        <p:blipFill rotWithShape="1">
          <a:blip r:embed="rId5" cstate="print">
            <a:extLst>
              <a:ext uri="{28A0092B-C50C-407E-A947-70E740481C1C}">
                <a14:useLocalDpi xmlns:a14="http://schemas.microsoft.com/office/drawing/2010/main" val="0"/>
              </a:ext>
            </a:extLst>
          </a:blip>
          <a:srcRect l="36999" r="36557" b="31513"/>
          <a:stretch/>
        </p:blipFill>
        <p:spPr>
          <a:xfrm>
            <a:off x="7847027" y="3635888"/>
            <a:ext cx="808589" cy="839755"/>
          </a:xfrm>
          <a:prstGeom prst="rect">
            <a:avLst/>
          </a:prstGeom>
        </p:spPr>
      </p:pic>
      <p:pic>
        <p:nvPicPr>
          <p:cNvPr id="9" name="Picture 8"/>
          <p:cNvPicPr>
            <a:picLocks noChangeAspect="1"/>
          </p:cNvPicPr>
          <p:nvPr/>
        </p:nvPicPr>
        <p:blipFill>
          <a:blip r:embed="rId6"/>
          <a:stretch>
            <a:fillRect/>
          </a:stretch>
        </p:blipFill>
        <p:spPr>
          <a:xfrm>
            <a:off x="1915053" y="4724414"/>
            <a:ext cx="1627329" cy="443817"/>
          </a:xfrm>
          <a:prstGeom prst="rect">
            <a:avLst/>
          </a:prstGeom>
        </p:spPr>
      </p:pic>
      <p:sp>
        <p:nvSpPr>
          <p:cNvPr id="11" name="Rectangle 10"/>
          <p:cNvSpPr/>
          <p:nvPr/>
        </p:nvSpPr>
        <p:spPr>
          <a:xfrm>
            <a:off x="2111258" y="2837716"/>
            <a:ext cx="5228678" cy="646331"/>
          </a:xfrm>
          <a:prstGeom prst="rect">
            <a:avLst/>
          </a:prstGeom>
        </p:spPr>
        <p:txBody>
          <a:bodyPr wrap="square">
            <a:spAutoFit/>
          </a:bodyPr>
          <a:lstStyle/>
          <a:p>
            <a:pPr algn="ctr"/>
            <a:r>
              <a:rPr lang="en-US" dirty="0" err="1" smtClean="0">
                <a:solidFill>
                  <a:schemeClr val="accent5">
                    <a:lumMod val="50000"/>
                  </a:schemeClr>
                </a:solidFill>
                <a:latin typeface="Roboto Thin"/>
                <a:cs typeface="Roboto Thin"/>
              </a:rPr>
              <a:t>Sistema</a:t>
            </a:r>
            <a:r>
              <a:rPr lang="en-US" dirty="0" smtClean="0">
                <a:solidFill>
                  <a:schemeClr val="accent5">
                    <a:lumMod val="50000"/>
                  </a:schemeClr>
                </a:solidFill>
                <a:latin typeface="Roboto Thin"/>
                <a:cs typeface="Roboto Thin"/>
              </a:rPr>
              <a:t> </a:t>
            </a:r>
            <a:r>
              <a:rPr lang="en-US" dirty="0">
                <a:solidFill>
                  <a:schemeClr val="accent5">
                    <a:lumMod val="50000"/>
                  </a:schemeClr>
                </a:solidFill>
                <a:latin typeface="Roboto Thin"/>
                <a:cs typeface="Roboto Thin"/>
              </a:rPr>
              <a:t>Brain-Computer Interface (BCI) per </a:t>
            </a:r>
            <a:r>
              <a:rPr lang="en-US" dirty="0" err="1">
                <a:solidFill>
                  <a:schemeClr val="accent5">
                    <a:lumMod val="50000"/>
                  </a:schemeClr>
                </a:solidFill>
                <a:latin typeface="Roboto Thin"/>
                <a:cs typeface="Roboto Thin"/>
              </a:rPr>
              <a:t>il</a:t>
            </a:r>
            <a:r>
              <a:rPr lang="en-US" dirty="0">
                <a:solidFill>
                  <a:schemeClr val="accent5">
                    <a:lumMod val="50000"/>
                  </a:schemeClr>
                </a:solidFill>
                <a:latin typeface="Roboto Thin"/>
                <a:cs typeface="Roboto Thin"/>
              </a:rPr>
              <a:t> </a:t>
            </a:r>
            <a:r>
              <a:rPr lang="en-US" dirty="0" err="1">
                <a:solidFill>
                  <a:schemeClr val="accent5">
                    <a:lumMod val="50000"/>
                  </a:schemeClr>
                </a:solidFill>
                <a:latin typeface="Roboto Thin"/>
                <a:cs typeface="Roboto Thin"/>
              </a:rPr>
              <a:t>controllo</a:t>
            </a:r>
            <a:r>
              <a:rPr lang="en-US" dirty="0">
                <a:solidFill>
                  <a:schemeClr val="accent5">
                    <a:lumMod val="50000"/>
                  </a:schemeClr>
                </a:solidFill>
                <a:latin typeface="Roboto Thin"/>
                <a:cs typeface="Roboto Thin"/>
              </a:rPr>
              <a:t> di robot </a:t>
            </a:r>
            <a:r>
              <a:rPr lang="en-US" dirty="0" err="1" smtClean="0">
                <a:solidFill>
                  <a:schemeClr val="accent5">
                    <a:lumMod val="50000"/>
                  </a:schemeClr>
                </a:solidFill>
                <a:latin typeface="Roboto Thin"/>
                <a:cs typeface="Roboto Thin"/>
              </a:rPr>
              <a:t>umanoidi</a:t>
            </a:r>
            <a:r>
              <a:rPr lang="en-US" dirty="0">
                <a:solidFill>
                  <a:schemeClr val="accent5">
                    <a:lumMod val="50000"/>
                  </a:schemeClr>
                </a:solidFill>
                <a:latin typeface="Roboto Thin"/>
                <a:cs typeface="Roboto Thin"/>
              </a:rPr>
              <a:t> </a:t>
            </a:r>
            <a:r>
              <a:rPr lang="en-US" dirty="0" smtClean="0">
                <a:solidFill>
                  <a:schemeClr val="accent5">
                    <a:lumMod val="50000"/>
                  </a:schemeClr>
                </a:solidFill>
                <a:latin typeface="Roboto Thin"/>
                <a:cs typeface="Roboto Thin"/>
              </a:rPr>
              <a:t>e </a:t>
            </a:r>
            <a:r>
              <a:rPr lang="en-US" dirty="0" err="1">
                <a:solidFill>
                  <a:schemeClr val="accent5">
                    <a:lumMod val="50000"/>
                  </a:schemeClr>
                </a:solidFill>
                <a:latin typeface="Roboto Thin"/>
                <a:cs typeface="Roboto Thin"/>
              </a:rPr>
              <a:t>tecnologie</a:t>
            </a:r>
            <a:r>
              <a:rPr lang="en-US" dirty="0">
                <a:solidFill>
                  <a:schemeClr val="accent5">
                    <a:lumMod val="50000"/>
                  </a:schemeClr>
                </a:solidFill>
                <a:latin typeface="Roboto Thin"/>
                <a:cs typeface="Roboto Thin"/>
              </a:rPr>
              <a:t> assistive</a:t>
            </a:r>
          </a:p>
        </p:txBody>
      </p:sp>
      <p:pic>
        <p:nvPicPr>
          <p:cNvPr id="4" name="Picture 3"/>
          <p:cNvPicPr>
            <a:picLocks noChangeAspect="1"/>
          </p:cNvPicPr>
          <p:nvPr/>
        </p:nvPicPr>
        <p:blipFill>
          <a:blip r:embed="rId7"/>
          <a:stretch>
            <a:fillRect/>
          </a:stretch>
        </p:blipFill>
        <p:spPr>
          <a:xfrm>
            <a:off x="5945671" y="4748370"/>
            <a:ext cx="2335771" cy="618979"/>
          </a:xfrm>
          <a:prstGeom prst="rect">
            <a:avLst/>
          </a:prstGeom>
        </p:spPr>
      </p:pic>
    </p:spTree>
    <p:extLst>
      <p:ext uri="{BB962C8B-B14F-4D97-AF65-F5344CB8AC3E}">
        <p14:creationId xmlns:p14="http://schemas.microsoft.com/office/powerpoint/2010/main" val="14140821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3146B2E-E094-A746-B694-23F244C12848}" type="slidenum">
              <a:rPr lang="it-IT" smtClean="0"/>
              <a:t>2</a:t>
            </a:fld>
            <a:endParaRPr lang="it-IT"/>
          </a:p>
        </p:txBody>
      </p:sp>
      <p:sp>
        <p:nvSpPr>
          <p:cNvPr id="4" name="Titolo 1"/>
          <p:cNvSpPr txBox="1">
            <a:spLocks/>
          </p:cNvSpPr>
          <p:nvPr/>
        </p:nvSpPr>
        <p:spPr bwMode="auto">
          <a:xfrm>
            <a:off x="203680" y="213279"/>
            <a:ext cx="8786812"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it-IT"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Roboto Thin"/>
                <a:cs typeface="Roboto Thin"/>
              </a:rPr>
              <a:t>BrainHuRo</a:t>
            </a:r>
            <a:endParaRPr lang="it-IT"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Roboto Thin"/>
              <a:cs typeface="Roboto Thin"/>
            </a:endParaRPr>
          </a:p>
        </p:txBody>
      </p:sp>
      <p:sp>
        <p:nvSpPr>
          <p:cNvPr id="5" name="Rectangle 4"/>
          <p:cNvSpPr/>
          <p:nvPr/>
        </p:nvSpPr>
        <p:spPr>
          <a:xfrm>
            <a:off x="203680" y="1536609"/>
            <a:ext cx="8786812" cy="4524314"/>
          </a:xfrm>
          <a:prstGeom prst="rect">
            <a:avLst/>
          </a:prstGeom>
        </p:spPr>
        <p:txBody>
          <a:bodyPr wrap="square">
            <a:spAutoFit/>
          </a:bodyPr>
          <a:lstStyle/>
          <a:p>
            <a:r>
              <a:rPr lang="en-US" sz="1200" dirty="0"/>
              <a:t>The opportunity to have a own avatar is no longer just the prerogative of science fiction films like Avatar or Pacific Rim. In Tuscany, a group of companies and universities has created a humanoid robot controlled by thought. The project, co-financed by the Tuscany Region, saw the collaboration of different scientific and business organizations including </a:t>
            </a:r>
            <a:r>
              <a:rPr lang="en-US" sz="1200" dirty="0" err="1"/>
              <a:t>Liquidweb</a:t>
            </a:r>
            <a:r>
              <a:rPr lang="en-US" sz="1200" dirty="0"/>
              <a:t> (creator of BRAINCONTROL, the heart of the system BCI of the project), leader of the partnership, </a:t>
            </a:r>
            <a:r>
              <a:rPr lang="en-US" sz="1200" dirty="0" err="1"/>
              <a:t>Humanot</a:t>
            </a:r>
            <a:r>
              <a:rPr lang="en-US" sz="1200" dirty="0"/>
              <a:t>, </a:t>
            </a:r>
            <a:r>
              <a:rPr lang="en-US" sz="1200" dirty="0" err="1"/>
              <a:t>Massimi</a:t>
            </a:r>
            <a:r>
              <a:rPr lang="en-US" sz="1200" dirty="0"/>
              <a:t> </a:t>
            </a:r>
            <a:r>
              <a:rPr lang="en-US" sz="1200" dirty="0" err="1"/>
              <a:t>sistemi</a:t>
            </a:r>
            <a:r>
              <a:rPr lang="en-US" sz="1200" dirty="0"/>
              <a:t>, </a:t>
            </a:r>
            <a:r>
              <a:rPr lang="en-US" sz="1200" dirty="0" err="1"/>
              <a:t>Micromecc</a:t>
            </a:r>
            <a:r>
              <a:rPr lang="en-US" sz="1200" dirty="0"/>
              <a:t> and the University of Siena.</a:t>
            </a:r>
          </a:p>
          <a:p>
            <a:r>
              <a:rPr lang="en-US" sz="1200" dirty="0"/>
              <a:t>The goal here is not to conquer a new world but regain independence and mobility of communication of which has been deprived. In fact, a humanoid robot can help people suffering from diseases such as quadriplegia, Amyotrophic Lateral Sclerosis (ALS), multiple sclerosis, and muscular dystrophies of various kinds in the performance of daily activities such as "virtually" going around the house, watching the sunset from the window or interact with loved ones.</a:t>
            </a:r>
          </a:p>
          <a:p>
            <a:r>
              <a:rPr lang="en-US" sz="1200" dirty="0"/>
              <a:t>The software that allows the user to interface with his avatar is BRAINCONTROL (based on brain-computer interface technology), a sort of mental joystick that allows to control the computer by thought. To date the communicator (</a:t>
            </a:r>
            <a:r>
              <a:rPr lang="en-US" sz="1200" dirty="0" err="1"/>
              <a:t>Braincontol</a:t>
            </a:r>
            <a:r>
              <a:rPr lang="en-US" sz="1200" dirty="0"/>
              <a:t> v1.0) is commercially available and it is certified as a medical CE class I. It includes a Sentences finder and a yes / no selector. This solution fills the technological void  for patients who have cognitive abilities intact, but which are not able to move and communicate even with the aid of other assistive technologies (</a:t>
            </a:r>
            <a:r>
              <a:rPr lang="en-US" sz="1200" dirty="0" err="1"/>
              <a:t>eg</a:t>
            </a:r>
            <a:r>
              <a:rPr lang="en-US" sz="1200" dirty="0"/>
              <a:t>. Eye tracking), called "locked-in" state.</a:t>
            </a:r>
          </a:p>
          <a:p>
            <a:r>
              <a:rPr lang="en-US" sz="1200" dirty="0" err="1"/>
              <a:t>Braincontrol</a:t>
            </a:r>
            <a:r>
              <a:rPr lang="en-US" sz="1200" dirty="0"/>
              <a:t> v1.0 is the first step of a broader process that has the final goal to overcome not only communication disabilities, as evidenced by the result just reached with </a:t>
            </a:r>
            <a:r>
              <a:rPr lang="en-US" sz="1200" dirty="0" err="1"/>
              <a:t>BrainHuRo</a:t>
            </a:r>
            <a:r>
              <a:rPr lang="en-US" sz="1200" dirty="0"/>
              <a:t>.</a:t>
            </a:r>
          </a:p>
          <a:p>
            <a:endParaRPr lang="en-US" sz="1200" dirty="0"/>
          </a:p>
          <a:p>
            <a:r>
              <a:rPr lang="en-US" sz="1200" dirty="0"/>
              <a:t>For more information, visit </a:t>
            </a:r>
            <a:r>
              <a:rPr lang="en-US" sz="1200" dirty="0" err="1"/>
              <a:t>www.braincontrol.com</a:t>
            </a:r>
            <a:endParaRPr lang="en-US" sz="1200" dirty="0"/>
          </a:p>
          <a:p>
            <a:r>
              <a:rPr lang="en-US" sz="1200" dirty="0"/>
              <a:t>Contacts:</a:t>
            </a:r>
          </a:p>
          <a:p>
            <a:r>
              <a:rPr lang="en-US" sz="1200" dirty="0" err="1"/>
              <a:t>LiquidWeb</a:t>
            </a:r>
            <a:r>
              <a:rPr lang="en-US" sz="1200" dirty="0"/>
              <a:t> </a:t>
            </a:r>
            <a:r>
              <a:rPr lang="en-US" sz="1200" dirty="0" err="1"/>
              <a:t>s.r.l</a:t>
            </a:r>
            <a:r>
              <a:rPr lang="en-US" sz="1200" dirty="0"/>
              <a:t>. </a:t>
            </a:r>
          </a:p>
          <a:p>
            <a:r>
              <a:rPr lang="en-US" sz="1200" dirty="0"/>
              <a:t>Via </a:t>
            </a:r>
            <a:r>
              <a:rPr lang="en-US" sz="1200" dirty="0" err="1"/>
              <a:t>Cesare</a:t>
            </a:r>
            <a:r>
              <a:rPr lang="en-US" sz="1200" dirty="0"/>
              <a:t> </a:t>
            </a:r>
            <a:r>
              <a:rPr lang="en-US" sz="1200" dirty="0" err="1"/>
              <a:t>Maccari</a:t>
            </a:r>
            <a:r>
              <a:rPr lang="en-US" sz="1200" dirty="0"/>
              <a:t>, 1</a:t>
            </a:r>
          </a:p>
          <a:p>
            <a:r>
              <a:rPr lang="en-US" sz="1200" dirty="0"/>
              <a:t>53100 Siena – Italy</a:t>
            </a:r>
          </a:p>
          <a:p>
            <a:r>
              <a:rPr lang="en-US" sz="1200" dirty="0"/>
              <a:t>Tel.: +39 05771916187</a:t>
            </a:r>
          </a:p>
          <a:p>
            <a:r>
              <a:rPr lang="en-US" sz="1200" dirty="0"/>
              <a:t>Fax +39 05770831169</a:t>
            </a:r>
          </a:p>
          <a:p>
            <a:r>
              <a:rPr lang="en-US" sz="1200" dirty="0"/>
              <a:t>email: </a:t>
            </a:r>
            <a:r>
              <a:rPr lang="en-US" sz="1200" dirty="0" err="1"/>
              <a:t>info@braincontrol.com</a:t>
            </a:r>
            <a:endParaRPr lang="en-US" sz="1200" dirty="0"/>
          </a:p>
        </p:txBody>
      </p:sp>
    </p:spTree>
    <p:extLst>
      <p:ext uri="{BB962C8B-B14F-4D97-AF65-F5344CB8AC3E}">
        <p14:creationId xmlns:p14="http://schemas.microsoft.com/office/powerpoint/2010/main" val="3237396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943"/>
            <a:ext cx="8229600" cy="951956"/>
          </a:xfrm>
        </p:spPr>
        <p:txBody>
          <a:bodyPr/>
          <a:lstStyle/>
          <a:p>
            <a:r>
              <a:rPr lang="en-US" dirty="0" err="1" smtClean="0"/>
              <a:t>Architettura</a:t>
            </a:r>
            <a:endParaRPr lang="en-US" dirty="0"/>
          </a:p>
        </p:txBody>
      </p:sp>
      <p:sp>
        <p:nvSpPr>
          <p:cNvPr id="5" name="Slide Number Placeholder 4"/>
          <p:cNvSpPr>
            <a:spLocks noGrp="1"/>
          </p:cNvSpPr>
          <p:nvPr>
            <p:ph type="sldNum" sz="quarter" idx="12"/>
          </p:nvPr>
        </p:nvSpPr>
        <p:spPr/>
        <p:txBody>
          <a:bodyPr/>
          <a:lstStyle/>
          <a:p>
            <a:fld id="{D3146B2E-E094-A746-B694-23F244C12848}" type="slidenum">
              <a:rPr lang="it-IT" smtClean="0"/>
              <a:t>3</a:t>
            </a:fld>
            <a:endParaRPr lang="it-IT"/>
          </a:p>
        </p:txBody>
      </p:sp>
      <p:grpSp>
        <p:nvGrpSpPr>
          <p:cNvPr id="6" name="Gruppo 20"/>
          <p:cNvGrpSpPr/>
          <p:nvPr/>
        </p:nvGrpSpPr>
        <p:grpSpPr>
          <a:xfrm>
            <a:off x="1877229" y="2946779"/>
            <a:ext cx="5344840" cy="3413015"/>
            <a:chOff x="0" y="0"/>
            <a:chExt cx="3239770" cy="1986349"/>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39770" cy="1785620"/>
            </a:xfrm>
            <a:prstGeom prst="rect">
              <a:avLst/>
            </a:prstGeom>
            <a:noFill/>
            <a:ln>
              <a:noFill/>
            </a:ln>
          </p:spPr>
        </p:pic>
        <p:sp>
          <p:nvSpPr>
            <p:cNvPr id="8" name="Text Box 3"/>
            <p:cNvSpPr txBox="1"/>
            <p:nvPr/>
          </p:nvSpPr>
          <p:spPr>
            <a:xfrm>
              <a:off x="0" y="1847850"/>
              <a:ext cx="3239770" cy="138499"/>
            </a:xfrm>
            <a:prstGeom prst="rect">
              <a:avLst/>
            </a:prstGeom>
            <a:solidFill>
              <a:prstClr val="white"/>
            </a:solidFill>
            <a:ln>
              <a:noFill/>
            </a:ln>
            <a:effectLst/>
            <a:extLst>
              <a:ext uri="{C572A759-6A51-4108-AA02-DFA0A04FC94B}">
                <ma14:wrappingTextBoxFlag xmlns:ma14="http://schemas.microsoft.com/office/mac/drawingml/2011/main"/>
              </a:ext>
            </a:extLst>
          </p:spPr>
          <p:txBody>
            <a:bodyPr rot="0" spcFirstLastPara="0" vert="horz" wrap="square" lIns="0" tIns="0" rIns="0" bIns="0" numCol="1" spcCol="0" rtlCol="0" fromWordArt="0" anchor="t" anchorCtr="0" forceAA="0" compatLnSpc="1">
              <a:prstTxWarp prst="textNoShape">
                <a:avLst/>
              </a:prstTxWarp>
              <a:spAutoFit/>
            </a:bodyPr>
            <a:lstStyle/>
            <a:p>
              <a:pPr indent="144145" algn="ctr" hangingPunct="0">
                <a:spcAft>
                  <a:spcPts val="1000"/>
                </a:spcAft>
              </a:pPr>
              <a:endParaRPr lang="en-US" sz="900" b="1" dirty="0">
                <a:solidFill>
                  <a:srgbClr val="4F81BD"/>
                </a:solidFill>
                <a:effectLst/>
                <a:latin typeface="Times New Roman"/>
                <a:ea typeface="Times New Roman"/>
              </a:endParaRPr>
            </a:p>
          </p:txBody>
        </p:sp>
      </p:grpSp>
      <p:pic>
        <p:nvPicPr>
          <p:cNvPr id="9" name="Picture 8"/>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595871" y="4770868"/>
            <a:ext cx="1014841" cy="1233883"/>
          </a:xfrm>
          <a:prstGeom prst="rect">
            <a:avLst/>
          </a:prstGeom>
          <a:noFill/>
          <a:ln>
            <a:noFill/>
          </a:ln>
        </p:spPr>
      </p:pic>
      <p:sp>
        <p:nvSpPr>
          <p:cNvPr id="10" name="Text Box 5"/>
          <p:cNvSpPr txBox="1"/>
          <p:nvPr/>
        </p:nvSpPr>
        <p:spPr>
          <a:xfrm>
            <a:off x="5407128" y="4364749"/>
            <a:ext cx="800100" cy="4572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44145" algn="just" hangingPunct="0">
              <a:lnSpc>
                <a:spcPts val="1200"/>
              </a:lnSpc>
              <a:spcAft>
                <a:spcPts val="0"/>
              </a:spcAft>
            </a:pPr>
            <a:r>
              <a:rPr lang="en-US" sz="800" u="sng" dirty="0" err="1">
                <a:solidFill>
                  <a:srgbClr val="008080"/>
                </a:solidFill>
                <a:effectLst/>
                <a:latin typeface="Arial"/>
                <a:ea typeface="Times New Roman"/>
              </a:rPr>
              <a:t>Wifi</a:t>
            </a:r>
            <a:endParaRPr lang="en-US" sz="1050" dirty="0">
              <a:effectLst/>
              <a:latin typeface="Times New Roman"/>
              <a:ea typeface="Times New Roman"/>
            </a:endParaRPr>
          </a:p>
          <a:p>
            <a:pPr indent="144145" algn="just" hangingPunct="0">
              <a:lnSpc>
                <a:spcPts val="1200"/>
              </a:lnSpc>
              <a:spcAft>
                <a:spcPts val="0"/>
              </a:spcAft>
            </a:pPr>
            <a:r>
              <a:rPr lang="en-US" sz="800" u="sng" dirty="0">
                <a:solidFill>
                  <a:srgbClr val="008080"/>
                </a:solidFill>
                <a:effectLst/>
                <a:latin typeface="Arial"/>
                <a:ea typeface="Times New Roman"/>
              </a:rPr>
              <a:t>Bluetooth</a:t>
            </a:r>
            <a:endParaRPr lang="en-US" sz="1050" dirty="0">
              <a:effectLst/>
              <a:latin typeface="Times New Roman"/>
              <a:ea typeface="Times New Roman"/>
            </a:endParaRPr>
          </a:p>
          <a:p>
            <a:pPr indent="144145" algn="just" hangingPunct="0">
              <a:lnSpc>
                <a:spcPts val="1200"/>
              </a:lnSpc>
              <a:spcAft>
                <a:spcPts val="0"/>
              </a:spcAft>
            </a:pPr>
            <a:r>
              <a:rPr lang="en-US" sz="800" u="sng" dirty="0">
                <a:solidFill>
                  <a:srgbClr val="008080"/>
                </a:solidFill>
                <a:effectLst/>
                <a:latin typeface="Arial"/>
                <a:ea typeface="Times New Roman"/>
              </a:rPr>
              <a:t>IR</a:t>
            </a:r>
            <a:endParaRPr lang="en-US" sz="1050" dirty="0">
              <a:effectLst/>
              <a:latin typeface="Times New Roman"/>
              <a:ea typeface="Times New Roman"/>
            </a:endParaRPr>
          </a:p>
          <a:p>
            <a:pPr indent="144145" algn="just" hangingPunct="0">
              <a:lnSpc>
                <a:spcPts val="1200"/>
              </a:lnSpc>
              <a:spcAft>
                <a:spcPts val="0"/>
              </a:spcAft>
            </a:pPr>
            <a:r>
              <a:rPr lang="en-US" sz="800" dirty="0">
                <a:effectLst/>
                <a:latin typeface="Times New Roman"/>
                <a:ea typeface="Times New Roman"/>
              </a:rPr>
              <a:t> </a:t>
            </a:r>
            <a:endParaRPr lang="en-US" sz="1050" dirty="0">
              <a:effectLst/>
              <a:latin typeface="Times New Roman"/>
              <a:ea typeface="Times New Roman"/>
            </a:endParaRPr>
          </a:p>
        </p:txBody>
      </p:sp>
      <p:sp>
        <p:nvSpPr>
          <p:cNvPr id="12" name="Nuvola 11"/>
          <p:cNvSpPr/>
          <p:nvPr/>
        </p:nvSpPr>
        <p:spPr>
          <a:xfrm>
            <a:off x="3497493" y="1612449"/>
            <a:ext cx="2104311" cy="1240325"/>
          </a:xfrm>
          <a:prstGeom prst="cloud">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bg1">
                    <a:lumMod val="50000"/>
                  </a:schemeClr>
                </a:solidFill>
              </a:rPr>
              <a:t>Smart Cloud Framework</a:t>
            </a:r>
            <a:endParaRPr lang="en-GB" dirty="0">
              <a:solidFill>
                <a:schemeClr val="bg1">
                  <a:lumMod val="50000"/>
                </a:schemeClr>
              </a:solidFill>
            </a:endParaRPr>
          </a:p>
        </p:txBody>
      </p:sp>
      <p:cxnSp>
        <p:nvCxnSpPr>
          <p:cNvPr id="18" name="Connettore 1 17"/>
          <p:cNvCxnSpPr/>
          <p:nvPr/>
        </p:nvCxnSpPr>
        <p:spPr>
          <a:xfrm flipV="1">
            <a:off x="4825497" y="3044103"/>
            <a:ext cx="0" cy="896293"/>
          </a:xfrm>
          <a:prstGeom prst="line">
            <a:avLst/>
          </a:prstGeom>
          <a:ln w="12700">
            <a:prstDash val="dashDot"/>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947375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https://lh4.googleusercontent.com/l1CbOItbeMd44mQRyg60Lkyz2biAbPPKVZTNQCQaHdjq2I3BfS4UVjy6FRQ1pjDekDdToMZVzDwaMX7DNfeHPrmODGMWdobJXLT9tX1piYXnAQYtkxEbXtIcpORa1e8uGjrIp8w"/>
          <p:cNvPicPr>
            <a:picLocks noChangeAspect="1" noChangeArrowheads="1"/>
          </p:cNvPicPr>
          <p:nvPr/>
        </p:nvPicPr>
        <p:blipFill rotWithShape="1">
          <a:blip r:embed="rId3">
            <a:extLst>
              <a:ext uri="{28A0092B-C50C-407E-A947-70E740481C1C}">
                <a14:useLocalDpi xmlns:a14="http://schemas.microsoft.com/office/drawing/2010/main" val="0"/>
              </a:ext>
            </a:extLst>
          </a:blip>
          <a:srcRect t="16123"/>
          <a:stretch/>
        </p:blipFill>
        <p:spPr bwMode="auto">
          <a:xfrm>
            <a:off x="2629638" y="2842797"/>
            <a:ext cx="4173837" cy="1969263"/>
          </a:xfrm>
          <a:prstGeom prst="rect">
            <a:avLst/>
          </a:prstGeom>
          <a:ln>
            <a:noFill/>
          </a:ln>
          <a:effectLst>
            <a:softEdge rad="63500"/>
          </a:effectLst>
          <a:extLst>
            <a:ext uri="{909E8E84-426E-40dd-AFC4-6F175D3DCCD1}">
              <a14:hiddenFill xmlns:a14="http://schemas.microsoft.com/office/drawing/2010/main">
                <a:solidFill>
                  <a:srgbClr val="FFFFFF"/>
                </a:solidFill>
              </a14:hiddenFill>
            </a:ext>
          </a:extLst>
        </p:spPr>
      </p:pic>
      <p:pic>
        <p:nvPicPr>
          <p:cNvPr id="17" name="Immagine 16"/>
          <p:cNvPicPr>
            <a:picLocks noChangeAspect="1"/>
          </p:cNvPicPr>
          <p:nvPr/>
        </p:nvPicPr>
        <p:blipFill rotWithShape="1">
          <a:blip r:embed="rId4">
            <a:extLst>
              <a:ext uri="{28A0092B-C50C-407E-A947-70E740481C1C}">
                <a14:useLocalDpi xmlns:a14="http://schemas.microsoft.com/office/drawing/2010/main" val="0"/>
              </a:ext>
            </a:extLst>
          </a:blip>
          <a:srcRect t="12243" b="4274"/>
          <a:stretch/>
        </p:blipFill>
        <p:spPr>
          <a:xfrm>
            <a:off x="4716557" y="4994650"/>
            <a:ext cx="3309604" cy="1726824"/>
          </a:xfrm>
          <a:prstGeom prst="rect">
            <a:avLst/>
          </a:prstGeom>
          <a:ln>
            <a:noFill/>
          </a:ln>
          <a:effectLst>
            <a:outerShdw blurRad="292100" dist="139700" dir="2700000" algn="tl" rotWithShape="0">
              <a:srgbClr val="333333">
                <a:alpha val="65000"/>
              </a:srgbClr>
            </a:outerShdw>
          </a:effectLst>
        </p:spPr>
      </p:pic>
      <p:sp>
        <p:nvSpPr>
          <p:cNvPr id="2" name="Titolo 1"/>
          <p:cNvSpPr>
            <a:spLocks noGrp="1"/>
          </p:cNvSpPr>
          <p:nvPr>
            <p:ph type="title"/>
          </p:nvPr>
        </p:nvSpPr>
        <p:spPr>
          <a:xfrm>
            <a:off x="457200" y="93569"/>
            <a:ext cx="8229600" cy="802724"/>
          </a:xfrm>
        </p:spPr>
        <p:txBody>
          <a:bodyPr/>
          <a:lstStyle/>
          <a:p>
            <a:r>
              <a:rPr lang="it-IT" dirty="0" smtClean="0"/>
              <a:t>Funzionalità</a:t>
            </a:r>
            <a:endParaRPr lang="en-GB" dirty="0"/>
          </a:p>
        </p:txBody>
      </p:sp>
      <p:sp>
        <p:nvSpPr>
          <p:cNvPr id="5" name="Segnaposto numero diapositiva 4"/>
          <p:cNvSpPr>
            <a:spLocks noGrp="1"/>
          </p:cNvSpPr>
          <p:nvPr>
            <p:ph type="sldNum" sz="quarter" idx="12"/>
          </p:nvPr>
        </p:nvSpPr>
        <p:spPr/>
        <p:txBody>
          <a:bodyPr/>
          <a:lstStyle/>
          <a:p>
            <a:fld id="{D3146B2E-E094-A746-B694-23F244C12848}" type="slidenum">
              <a:rPr lang="it-IT" smtClean="0"/>
              <a:t>4</a:t>
            </a:fld>
            <a:endParaRPr lang="it-IT"/>
          </a:p>
        </p:txBody>
      </p:sp>
      <p:pic>
        <p:nvPicPr>
          <p:cNvPr id="11" name="Immagine 10"/>
          <p:cNvPicPr>
            <a:picLocks noChangeAspect="1"/>
          </p:cNvPicPr>
          <p:nvPr/>
        </p:nvPicPr>
        <p:blipFill rotWithShape="1">
          <a:blip r:embed="rId5">
            <a:extLst>
              <a:ext uri="{28A0092B-C50C-407E-A947-70E740481C1C}">
                <a14:useLocalDpi xmlns:a14="http://schemas.microsoft.com/office/drawing/2010/main" val="0"/>
              </a:ext>
            </a:extLst>
          </a:blip>
          <a:srcRect t="12522"/>
          <a:stretch/>
        </p:blipFill>
        <p:spPr>
          <a:xfrm>
            <a:off x="4843235" y="896293"/>
            <a:ext cx="2937832" cy="1713303"/>
          </a:xfrm>
          <a:prstGeom prst="rect">
            <a:avLst/>
          </a:prstGeom>
          <a:ln>
            <a:noFill/>
          </a:ln>
          <a:effectLst>
            <a:outerShdw blurRad="292100" dist="139700" dir="2700000" algn="tl" rotWithShape="0">
              <a:srgbClr val="333333">
                <a:alpha val="65000"/>
              </a:srgbClr>
            </a:outerShdw>
          </a:effectLst>
        </p:spPr>
      </p:pic>
      <p:pic>
        <p:nvPicPr>
          <p:cNvPr id="3082" name="Picture 10" descr="https://lh3.googleusercontent.com/ndFBUZceOx6IQ9YnJROpc7MSe54v7nHAfkjUDFLBfYNL8OjbAImP0EJw2EQXuG1NLAcOXOMaWosno59QVbCT_uXC5mFnxlNmOp3Gtwypmx0BkEyM8DtDEJ2Vb-j5P1WLiTNuB38"/>
          <p:cNvPicPr>
            <a:picLocks noChangeAspect="1" noChangeArrowheads="1"/>
          </p:cNvPicPr>
          <p:nvPr/>
        </p:nvPicPr>
        <p:blipFill rotWithShape="1">
          <a:blip r:embed="rId6">
            <a:extLst>
              <a:ext uri="{28A0092B-C50C-407E-A947-70E740481C1C}">
                <a14:useLocalDpi xmlns:a14="http://schemas.microsoft.com/office/drawing/2010/main" val="0"/>
              </a:ext>
            </a:extLst>
          </a:blip>
          <a:srcRect t="11984"/>
          <a:stretch/>
        </p:blipFill>
        <p:spPr bwMode="auto">
          <a:xfrm>
            <a:off x="961512" y="4994650"/>
            <a:ext cx="3490257" cy="172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Immagine 12"/>
          <p:cNvPicPr>
            <a:picLocks noChangeAspect="1"/>
          </p:cNvPicPr>
          <p:nvPr/>
        </p:nvPicPr>
        <p:blipFill rotWithShape="1">
          <a:blip r:embed="rId7">
            <a:extLst>
              <a:ext uri="{28A0092B-C50C-407E-A947-70E740481C1C}">
                <a14:useLocalDpi xmlns:a14="http://schemas.microsoft.com/office/drawing/2010/main" val="0"/>
              </a:ext>
            </a:extLst>
          </a:blip>
          <a:srcRect l="47841" t="10662" r="13806"/>
          <a:stretch/>
        </p:blipFill>
        <p:spPr>
          <a:xfrm>
            <a:off x="7200962" y="2639755"/>
            <a:ext cx="1512912" cy="2197946"/>
          </a:xfrm>
          <a:prstGeom prst="rect">
            <a:avLst/>
          </a:prstGeom>
          <a:ln>
            <a:noFill/>
          </a:ln>
          <a:effectLst>
            <a:outerShdw blurRad="292100" dist="139700" dir="2700000" algn="tl" rotWithShape="0">
              <a:srgbClr val="333333">
                <a:alpha val="65000"/>
              </a:srgbClr>
            </a:outerShdw>
          </a:effectLst>
        </p:spPr>
      </p:pic>
      <p:pic>
        <p:nvPicPr>
          <p:cNvPr id="3080" name="Picture 8" descr="https://lh5.googleusercontent.com/5Cyub5lEATz-ULaVxp9Q6YUex60xntRc1iKj_M0xSXRyQotQJvzOgWs-MFEez1pTDxiyU0cxr8p3UcuQ9st6tS5EIlQnYePd3FvNrAWaSQaMHtVs0X5tQfRRIo3YObj7405wU3k"/>
          <p:cNvPicPr>
            <a:picLocks noChangeAspect="1" noChangeArrowheads="1"/>
          </p:cNvPicPr>
          <p:nvPr/>
        </p:nvPicPr>
        <p:blipFill rotWithShape="1">
          <a:blip r:embed="rId8">
            <a:extLst>
              <a:ext uri="{28A0092B-C50C-407E-A947-70E740481C1C}">
                <a14:useLocalDpi xmlns:a14="http://schemas.microsoft.com/office/drawing/2010/main" val="0"/>
              </a:ext>
            </a:extLst>
          </a:blip>
          <a:srcRect t="11264" r="45579"/>
          <a:stretch/>
        </p:blipFill>
        <p:spPr bwMode="auto">
          <a:xfrm>
            <a:off x="191114" y="2842797"/>
            <a:ext cx="2041037" cy="187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Immagine 9"/>
          <p:cNvPicPr>
            <a:picLocks noChangeAspect="1"/>
          </p:cNvPicPr>
          <p:nvPr/>
        </p:nvPicPr>
        <p:blipFill rotWithShape="1">
          <a:blip r:embed="rId9">
            <a:extLst>
              <a:ext uri="{28A0092B-C50C-407E-A947-70E740481C1C}">
                <a14:useLocalDpi xmlns:a14="http://schemas.microsoft.com/office/drawing/2010/main" val="0"/>
              </a:ext>
            </a:extLst>
          </a:blip>
          <a:srcRect l="4253" t="20809" r="4753" b="8983"/>
          <a:stretch/>
        </p:blipFill>
        <p:spPr>
          <a:xfrm>
            <a:off x="1211633" y="896293"/>
            <a:ext cx="3240136" cy="16666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45378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t>Pubblicazioni</a:t>
            </a:r>
            <a:endParaRPr lang="en-US" sz="4000" dirty="0"/>
          </a:p>
        </p:txBody>
      </p:sp>
      <p:sp>
        <p:nvSpPr>
          <p:cNvPr id="4" name="Slide Number Placeholder 3"/>
          <p:cNvSpPr>
            <a:spLocks noGrp="1"/>
          </p:cNvSpPr>
          <p:nvPr>
            <p:ph type="sldNum" sz="quarter" idx="12"/>
          </p:nvPr>
        </p:nvSpPr>
        <p:spPr/>
        <p:txBody>
          <a:bodyPr/>
          <a:lstStyle/>
          <a:p>
            <a:fld id="{D3146B2E-E094-A746-B694-23F244C12848}" type="slidenum">
              <a:rPr lang="it-IT" smtClean="0"/>
              <a:t>5</a:t>
            </a:fld>
            <a:endParaRPr lang="it-IT"/>
          </a:p>
        </p:txBody>
      </p:sp>
      <p:sp>
        <p:nvSpPr>
          <p:cNvPr id="5" name="Segnaposto contenuto 2"/>
          <p:cNvSpPr txBox="1">
            <a:spLocks/>
          </p:cNvSpPr>
          <p:nvPr/>
        </p:nvSpPr>
        <p:spPr>
          <a:xfrm>
            <a:off x="457200" y="1600200"/>
            <a:ext cx="8229600" cy="4525963"/>
          </a:xfrm>
          <a:prstGeom prst="rect">
            <a:avLst/>
          </a:prstGeom>
        </p:spPr>
        <p:txBody>
          <a:bodyPr>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dirty="0" smtClean="0"/>
              <a:t>Alicia </a:t>
            </a:r>
            <a:r>
              <a:rPr lang="it-IT" dirty="0" err="1" smtClean="0"/>
              <a:t>Casals</a:t>
            </a:r>
            <a:r>
              <a:rPr lang="it-IT" dirty="0" smtClean="0"/>
              <a:t>, Pasquale Fedele, Muscolo, Carmine Tommaso </a:t>
            </a:r>
            <a:r>
              <a:rPr lang="it-IT" dirty="0" err="1" smtClean="0"/>
              <a:t>Recchiuto</a:t>
            </a:r>
            <a:r>
              <a:rPr lang="it-IT" dirty="0" smtClean="0"/>
              <a:t>, </a:t>
            </a:r>
            <a:r>
              <a:rPr lang="it-IT" dirty="0" err="1" smtClean="0"/>
              <a:t>Tadeusz</a:t>
            </a:r>
            <a:r>
              <a:rPr lang="it-IT" dirty="0" smtClean="0"/>
              <a:t> Marek, </a:t>
            </a:r>
            <a:r>
              <a:rPr lang="it-IT" dirty="0" err="1" smtClean="0"/>
              <a:t>Rezia</a:t>
            </a:r>
            <a:r>
              <a:rPr lang="it-IT" dirty="0" smtClean="0"/>
              <a:t> </a:t>
            </a:r>
            <a:r>
              <a:rPr lang="it-IT" dirty="0" err="1" smtClean="0"/>
              <a:t>Molfino</a:t>
            </a:r>
            <a:r>
              <a:rPr lang="it-IT" dirty="0" smtClean="0"/>
              <a:t>, Giovanni Gerardo - </a:t>
            </a:r>
            <a:r>
              <a:rPr lang="it-IT" b="1" dirty="0" smtClean="0"/>
              <a:t>A </a:t>
            </a:r>
            <a:r>
              <a:rPr lang="it-IT" b="1" dirty="0" err="1" smtClean="0"/>
              <a:t>robotic</a:t>
            </a:r>
            <a:r>
              <a:rPr lang="it-IT" b="1" dirty="0" smtClean="0"/>
              <a:t> </a:t>
            </a:r>
            <a:r>
              <a:rPr lang="it-IT" b="1" dirty="0" err="1" smtClean="0"/>
              <a:t>suit</a:t>
            </a:r>
            <a:r>
              <a:rPr lang="it-IT" b="1" dirty="0" smtClean="0"/>
              <a:t> </a:t>
            </a:r>
            <a:r>
              <a:rPr lang="it-IT" b="1" dirty="0" err="1" smtClean="0"/>
              <a:t>controlled</a:t>
            </a:r>
            <a:r>
              <a:rPr lang="it-IT" b="1" dirty="0" smtClean="0"/>
              <a:t> by the human brain for </a:t>
            </a:r>
            <a:r>
              <a:rPr lang="it-IT" b="1" dirty="0" err="1" smtClean="0"/>
              <a:t>people</a:t>
            </a:r>
            <a:r>
              <a:rPr lang="it-IT" b="1" dirty="0" smtClean="0"/>
              <a:t> </a:t>
            </a:r>
            <a:r>
              <a:rPr lang="it-IT" b="1" dirty="0" err="1" smtClean="0"/>
              <a:t>suffering</a:t>
            </a:r>
            <a:r>
              <a:rPr lang="it-IT" b="1" dirty="0" smtClean="0"/>
              <a:t> from quadriplegia*.</a:t>
            </a:r>
            <a:r>
              <a:rPr lang="it-IT" dirty="0" smtClean="0"/>
              <a:t> </a:t>
            </a:r>
            <a:r>
              <a:rPr lang="it-IT" dirty="0" smtClean="0">
                <a:hlinkClick r:id="rId2"/>
              </a:rPr>
              <a:t>TAROS 2013</a:t>
            </a:r>
            <a:endParaRPr lang="it-IT" dirty="0"/>
          </a:p>
          <a:p>
            <a:endParaRPr lang="it-IT" dirty="0" smtClean="0"/>
          </a:p>
          <a:p>
            <a:r>
              <a:rPr lang="it-IT" dirty="0" smtClean="0"/>
              <a:t>P. Fedele, P. </a:t>
            </a:r>
            <a:r>
              <a:rPr lang="it-IT" dirty="0" err="1" smtClean="0"/>
              <a:t>Federighi</a:t>
            </a:r>
            <a:r>
              <a:rPr lang="it-IT" dirty="0" smtClean="0"/>
              <a:t>, </a:t>
            </a:r>
            <a:r>
              <a:rPr lang="it-IT" dirty="0" err="1" smtClean="0"/>
              <a:t>R</a:t>
            </a:r>
            <a:r>
              <a:rPr lang="it-IT" dirty="0" smtClean="0"/>
              <a:t>. </a:t>
            </a:r>
            <a:r>
              <a:rPr lang="it-IT" dirty="0" err="1" smtClean="0"/>
              <a:t>Molfino</a:t>
            </a:r>
            <a:r>
              <a:rPr lang="it-IT" dirty="0" smtClean="0"/>
              <a:t>, G. G. Muscolo, C. T. </a:t>
            </a:r>
            <a:r>
              <a:rPr lang="it-IT" dirty="0" err="1" smtClean="0"/>
              <a:t>Recchiuto</a:t>
            </a:r>
            <a:r>
              <a:rPr lang="it-IT" dirty="0" smtClean="0"/>
              <a:t>, A. Rufa - </a:t>
            </a:r>
            <a:r>
              <a:rPr lang="it-IT" b="1" dirty="0" smtClean="0"/>
              <a:t>High Energy </a:t>
            </a:r>
            <a:r>
              <a:rPr lang="it-IT" b="1" dirty="0" err="1" smtClean="0"/>
              <a:t>Efficiency</a:t>
            </a:r>
            <a:r>
              <a:rPr lang="it-IT" b="1" dirty="0" smtClean="0"/>
              <a:t> </a:t>
            </a:r>
            <a:r>
              <a:rPr lang="it-IT" b="1" dirty="0" err="1" smtClean="0"/>
              <a:t>Biped</a:t>
            </a:r>
            <a:r>
              <a:rPr lang="it-IT" b="1" dirty="0" smtClean="0"/>
              <a:t> Robot </a:t>
            </a:r>
            <a:r>
              <a:rPr lang="it-IT" b="1" dirty="0" err="1" smtClean="0"/>
              <a:t>controlled</a:t>
            </a:r>
            <a:r>
              <a:rPr lang="it-IT" b="1" dirty="0" smtClean="0"/>
              <a:t> by the Human Brain for </a:t>
            </a:r>
            <a:r>
              <a:rPr lang="it-IT" b="1" dirty="0" err="1" smtClean="0"/>
              <a:t>people</a:t>
            </a:r>
            <a:r>
              <a:rPr lang="it-IT" b="1" dirty="0" smtClean="0"/>
              <a:t> with ALS </a:t>
            </a:r>
            <a:r>
              <a:rPr lang="it-IT" b="1" dirty="0" err="1" smtClean="0"/>
              <a:t>disease</a:t>
            </a:r>
            <a:r>
              <a:rPr lang="it-IT" b="1" dirty="0" smtClean="0"/>
              <a:t>*.</a:t>
            </a:r>
            <a:r>
              <a:rPr lang="it-IT" dirty="0" smtClean="0"/>
              <a:t> 17th IEEE </a:t>
            </a:r>
            <a:r>
              <a:rPr lang="it-IT" dirty="0" err="1" smtClean="0"/>
              <a:t>Mediterranean</a:t>
            </a:r>
            <a:r>
              <a:rPr lang="it-IT" dirty="0" smtClean="0"/>
              <a:t> </a:t>
            </a:r>
            <a:r>
              <a:rPr lang="it-IT" dirty="0" err="1" smtClean="0"/>
              <a:t>Electrotechnical</a:t>
            </a:r>
            <a:r>
              <a:rPr lang="it-IT" dirty="0" smtClean="0"/>
              <a:t> Conference 2014</a:t>
            </a:r>
          </a:p>
          <a:p>
            <a:endParaRPr lang="it-IT" dirty="0" smtClean="0"/>
          </a:p>
          <a:p>
            <a:r>
              <a:rPr lang="it-IT" dirty="0" smtClean="0"/>
              <a:t>Patrizio </a:t>
            </a:r>
            <a:r>
              <a:rPr lang="it-IT" dirty="0" err="1" smtClean="0"/>
              <a:t>Tressoldi</a:t>
            </a:r>
            <a:r>
              <a:rPr lang="it-IT" dirty="0" smtClean="0"/>
              <a:t> , Luciano </a:t>
            </a:r>
            <a:r>
              <a:rPr lang="it-IT" dirty="0" err="1" smtClean="0"/>
              <a:t>Pederzoli</a:t>
            </a:r>
            <a:r>
              <a:rPr lang="it-IT" dirty="0" smtClean="0"/>
              <a:t> , Marco </a:t>
            </a:r>
            <a:r>
              <a:rPr lang="it-IT" dirty="0" err="1" smtClean="0"/>
              <a:t>Bilucaglia</a:t>
            </a:r>
            <a:r>
              <a:rPr lang="it-IT" dirty="0" smtClean="0"/>
              <a:t> , Patrizio Caini ,Pasquale Fedele , Alessandro </a:t>
            </a:r>
            <a:r>
              <a:rPr lang="it-IT" dirty="0" err="1" smtClean="0"/>
              <a:t>Ferrini</a:t>
            </a:r>
            <a:r>
              <a:rPr lang="it-IT" dirty="0" smtClean="0"/>
              <a:t> , Simone Melloni , Diana </a:t>
            </a:r>
            <a:r>
              <a:rPr lang="it-IT" dirty="0" err="1" smtClean="0"/>
              <a:t>Richeldi</a:t>
            </a:r>
            <a:r>
              <a:rPr lang="it-IT" dirty="0" smtClean="0"/>
              <a:t> ,</a:t>
            </a:r>
            <a:r>
              <a:rPr lang="it-IT" dirty="0" err="1" smtClean="0"/>
              <a:t>Florentina</a:t>
            </a:r>
            <a:r>
              <a:rPr lang="it-IT" dirty="0" smtClean="0"/>
              <a:t> </a:t>
            </a:r>
            <a:r>
              <a:rPr lang="it-IT" dirty="0" err="1" smtClean="0"/>
              <a:t>Richeldi</a:t>
            </a:r>
            <a:r>
              <a:rPr lang="it-IT" dirty="0" smtClean="0"/>
              <a:t> , Agostino Accardo. </a:t>
            </a:r>
            <a:r>
              <a:rPr lang="it-IT" b="1" dirty="0" smtClean="0"/>
              <a:t>Brain-to-Brain (</a:t>
            </a:r>
            <a:r>
              <a:rPr lang="it-IT" b="1" dirty="0" err="1" smtClean="0"/>
              <a:t>mind</a:t>
            </a:r>
            <a:r>
              <a:rPr lang="it-IT" b="1" dirty="0" smtClean="0"/>
              <a:t>-to-</a:t>
            </a:r>
            <a:r>
              <a:rPr lang="it-IT" b="1" dirty="0" err="1" smtClean="0"/>
              <a:t>mind</a:t>
            </a:r>
            <a:r>
              <a:rPr lang="it-IT" b="1" dirty="0" smtClean="0"/>
              <a:t>) </a:t>
            </a:r>
            <a:r>
              <a:rPr lang="it-IT" b="1" dirty="0" err="1" smtClean="0"/>
              <a:t>interaction</a:t>
            </a:r>
            <a:r>
              <a:rPr lang="it-IT" b="1" dirty="0" smtClean="0"/>
              <a:t> </a:t>
            </a:r>
            <a:r>
              <a:rPr lang="it-IT" b="1" dirty="0" err="1" smtClean="0"/>
              <a:t>at</a:t>
            </a:r>
            <a:r>
              <a:rPr lang="it-IT" b="1" dirty="0" smtClean="0"/>
              <a:t> </a:t>
            </a:r>
            <a:r>
              <a:rPr lang="it-IT" b="1" dirty="0" err="1" smtClean="0"/>
              <a:t>distance</a:t>
            </a:r>
            <a:r>
              <a:rPr lang="it-IT" b="1" dirty="0" smtClean="0"/>
              <a:t>: a </a:t>
            </a:r>
            <a:r>
              <a:rPr lang="it-IT" b="1" dirty="0" err="1" smtClean="0"/>
              <a:t>confirmatory</a:t>
            </a:r>
            <a:r>
              <a:rPr lang="it-IT" b="1" dirty="0" smtClean="0"/>
              <a:t> </a:t>
            </a:r>
            <a:r>
              <a:rPr lang="it-IT" b="1" dirty="0" err="1" smtClean="0"/>
              <a:t>study</a:t>
            </a:r>
            <a:r>
              <a:rPr lang="it-IT" b="1" dirty="0" smtClean="0"/>
              <a:t> </a:t>
            </a:r>
            <a:r>
              <a:rPr lang="it-IT" dirty="0" smtClean="0"/>
              <a:t>F1000 </a:t>
            </a:r>
            <a:r>
              <a:rPr lang="it-IT" dirty="0" err="1" smtClean="0"/>
              <a:t>Research</a:t>
            </a:r>
            <a:r>
              <a:rPr lang="it-IT" dirty="0" smtClean="0"/>
              <a:t>, 2014</a:t>
            </a:r>
          </a:p>
          <a:p>
            <a:endParaRPr lang="it-IT" dirty="0" smtClean="0"/>
          </a:p>
          <a:p>
            <a:r>
              <a:rPr lang="it-IT" dirty="0" smtClean="0"/>
              <a:t>Pasquale Fedele, Chiara Fedele, </a:t>
            </a:r>
            <a:r>
              <a:rPr lang="it-IT" dirty="0" err="1" smtClean="0"/>
              <a:t>Jarrod</a:t>
            </a:r>
            <a:r>
              <a:rPr lang="it-IT" dirty="0" smtClean="0"/>
              <a:t> </a:t>
            </a:r>
            <a:r>
              <a:rPr lang="it-IT" dirty="0" err="1" smtClean="0"/>
              <a:t>Fath</a:t>
            </a:r>
            <a:r>
              <a:rPr lang="it-IT" dirty="0" smtClean="0"/>
              <a:t>  </a:t>
            </a:r>
            <a:r>
              <a:rPr lang="it-IT" b="1" dirty="0" err="1" smtClean="0"/>
              <a:t>Braincontrol</a:t>
            </a:r>
            <a:r>
              <a:rPr lang="it-IT" b="1" dirty="0" smtClean="0"/>
              <a:t> Basic Communicator: A Brain-Computer Interface </a:t>
            </a:r>
            <a:r>
              <a:rPr lang="it-IT" b="1" dirty="0" err="1" smtClean="0"/>
              <a:t>Based</a:t>
            </a:r>
            <a:r>
              <a:rPr lang="it-IT" b="1" dirty="0" smtClean="0"/>
              <a:t> Communicator for People with Severe </a:t>
            </a:r>
            <a:r>
              <a:rPr lang="it-IT" b="1" dirty="0" err="1" smtClean="0"/>
              <a:t>Disabilities</a:t>
            </a:r>
            <a:r>
              <a:rPr lang="it-IT" b="1" dirty="0" smtClean="0"/>
              <a:t>. </a:t>
            </a:r>
            <a:r>
              <a:rPr lang="it-IT" dirty="0" err="1" smtClean="0"/>
              <a:t>Springer</a:t>
            </a:r>
            <a:r>
              <a:rPr lang="it-IT" dirty="0" smtClean="0"/>
              <a:t> International Publishing 2014</a:t>
            </a:r>
          </a:p>
          <a:p>
            <a:endParaRPr lang="it-IT" dirty="0" smtClean="0"/>
          </a:p>
          <a:p>
            <a:r>
              <a:rPr lang="en-US" dirty="0" smtClean="0"/>
              <a:t>P. Fedele, G. G. </a:t>
            </a:r>
            <a:r>
              <a:rPr lang="en-US" dirty="0" err="1" smtClean="0"/>
              <a:t>Muscolo</a:t>
            </a:r>
            <a:r>
              <a:rPr lang="en-US" dirty="0" smtClean="0"/>
              <a:t>, C. T. </a:t>
            </a:r>
            <a:r>
              <a:rPr lang="en-US" dirty="0" err="1" smtClean="0"/>
              <a:t>Recchiuto</a:t>
            </a:r>
            <a:r>
              <a:rPr lang="en-US" dirty="0" smtClean="0"/>
              <a:t>, A. </a:t>
            </a:r>
            <a:r>
              <a:rPr lang="en-US" dirty="0" err="1" smtClean="0"/>
              <a:t>Rufa</a:t>
            </a:r>
            <a:r>
              <a:rPr lang="en-US" dirty="0" smtClean="0"/>
              <a:t> . </a:t>
            </a:r>
            <a:r>
              <a:rPr lang="en-US" b="1" dirty="0" smtClean="0"/>
              <a:t>Novel robotic technologies for the assistance of people suffering from Amyotrophic Lateral Sclerosis </a:t>
            </a:r>
            <a:r>
              <a:rPr lang="en-US" dirty="0" smtClean="0"/>
              <a:t>POR-CREO 2007-2013</a:t>
            </a:r>
            <a:r>
              <a:rPr lang="en-US" b="1" dirty="0" smtClean="0"/>
              <a:t>.</a:t>
            </a:r>
            <a:endParaRPr lang="it-IT" dirty="0" smtClean="0"/>
          </a:p>
          <a:p>
            <a:pPr>
              <a:buFont typeface="Arial"/>
              <a:buNone/>
            </a:pPr>
            <a:r>
              <a:rPr lang="it-IT" dirty="0" smtClean="0"/>
              <a:t/>
            </a:r>
            <a:br>
              <a:rPr lang="it-IT" dirty="0" smtClean="0"/>
            </a:br>
            <a:endParaRPr lang="it-IT" dirty="0"/>
          </a:p>
        </p:txBody>
      </p:sp>
    </p:spTree>
    <p:extLst>
      <p:ext uri="{BB962C8B-B14F-4D97-AF65-F5344CB8AC3E}">
        <p14:creationId xmlns:p14="http://schemas.microsoft.com/office/powerpoint/2010/main" val="5592102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t>Brevetti</a:t>
            </a:r>
            <a:endParaRPr lang="en-US" sz="4000" dirty="0"/>
          </a:p>
        </p:txBody>
      </p:sp>
      <p:sp>
        <p:nvSpPr>
          <p:cNvPr id="4" name="Slide Number Placeholder 3"/>
          <p:cNvSpPr>
            <a:spLocks noGrp="1"/>
          </p:cNvSpPr>
          <p:nvPr>
            <p:ph type="sldNum" sz="quarter" idx="12"/>
          </p:nvPr>
        </p:nvSpPr>
        <p:spPr/>
        <p:txBody>
          <a:bodyPr/>
          <a:lstStyle/>
          <a:p>
            <a:fld id="{D3146B2E-E094-A746-B694-23F244C12848}" type="slidenum">
              <a:rPr lang="it-IT" smtClean="0"/>
              <a:t>6</a:t>
            </a:fld>
            <a:endParaRPr lang="it-IT"/>
          </a:p>
        </p:txBody>
      </p:sp>
      <p:sp>
        <p:nvSpPr>
          <p:cNvPr id="7" name="Rectangle 6"/>
          <p:cNvSpPr/>
          <p:nvPr/>
        </p:nvSpPr>
        <p:spPr>
          <a:xfrm>
            <a:off x="773709" y="2084274"/>
            <a:ext cx="7080168" cy="2862323"/>
          </a:xfrm>
          <a:prstGeom prst="rect">
            <a:avLst/>
          </a:prstGeom>
        </p:spPr>
        <p:txBody>
          <a:bodyPr wrap="square">
            <a:spAutoFit/>
          </a:bodyPr>
          <a:lstStyle/>
          <a:p>
            <a:pPr marL="285750" indent="-285750">
              <a:buFont typeface="Arial"/>
              <a:buChar char="•"/>
            </a:pPr>
            <a:r>
              <a:rPr lang="en-US" dirty="0" smtClean="0"/>
              <a:t>P</a:t>
            </a:r>
            <a:r>
              <a:rPr lang="en-US" dirty="0"/>
              <a:t>. Fedele, “</a:t>
            </a:r>
            <a:r>
              <a:rPr lang="en-US" dirty="0" err="1"/>
              <a:t>Sistema</a:t>
            </a:r>
            <a:r>
              <a:rPr lang="en-US" dirty="0"/>
              <a:t> brain-computer interface (BCI) per </a:t>
            </a:r>
            <a:r>
              <a:rPr lang="en-US" dirty="0" err="1"/>
              <a:t>il</a:t>
            </a:r>
            <a:r>
              <a:rPr lang="en-US" dirty="0"/>
              <a:t> </a:t>
            </a:r>
            <a:r>
              <a:rPr lang="en-US" dirty="0" err="1"/>
              <a:t>controllo</a:t>
            </a:r>
            <a:r>
              <a:rPr lang="en-US" dirty="0"/>
              <a:t> di </a:t>
            </a:r>
            <a:r>
              <a:rPr lang="en-US" dirty="0" err="1"/>
              <a:t>tecnologie</a:t>
            </a:r>
            <a:r>
              <a:rPr lang="en-US" dirty="0"/>
              <a:t> assistive”, Italian Patent Pending, n. 102015000008481, March </a:t>
            </a:r>
            <a:r>
              <a:rPr lang="en-US" dirty="0" smtClean="0"/>
              <a:t>2015</a:t>
            </a:r>
          </a:p>
          <a:p>
            <a:pPr marL="285750" indent="-285750">
              <a:buFont typeface="Arial"/>
              <a:buChar char="•"/>
            </a:pPr>
            <a:endParaRPr lang="en-US" dirty="0"/>
          </a:p>
          <a:p>
            <a:endParaRPr lang="en-US" dirty="0" smtClean="0"/>
          </a:p>
          <a:p>
            <a:pPr marL="285750" indent="-285750">
              <a:buFont typeface="Arial"/>
              <a:buChar char="•"/>
            </a:pPr>
            <a:r>
              <a:rPr lang="en-US" dirty="0" smtClean="0"/>
              <a:t>P. </a:t>
            </a:r>
            <a:r>
              <a:rPr lang="en-US" dirty="0"/>
              <a:t>Fedele, “</a:t>
            </a:r>
            <a:r>
              <a:rPr lang="en-US" dirty="0" err="1"/>
              <a:t>Sistema</a:t>
            </a:r>
            <a:r>
              <a:rPr lang="en-US" dirty="0"/>
              <a:t> di </a:t>
            </a:r>
            <a:r>
              <a:rPr lang="en-US" dirty="0" err="1"/>
              <a:t>controllo</a:t>
            </a:r>
            <a:r>
              <a:rPr lang="en-US" dirty="0"/>
              <a:t> di </a:t>
            </a:r>
            <a:r>
              <a:rPr lang="en-US" dirty="0" err="1"/>
              <a:t>tecnologie</a:t>
            </a:r>
            <a:r>
              <a:rPr lang="en-US" dirty="0"/>
              <a:t> assistive e </a:t>
            </a:r>
            <a:r>
              <a:rPr lang="en-US" dirty="0" err="1" smtClean="0"/>
              <a:t>relativo</a:t>
            </a:r>
            <a:r>
              <a:rPr lang="en-US" dirty="0" smtClean="0"/>
              <a:t> </a:t>
            </a:r>
            <a:r>
              <a:rPr lang="en-US" dirty="0" err="1" smtClean="0"/>
              <a:t>metodo</a:t>
            </a:r>
            <a:r>
              <a:rPr lang="en-US" dirty="0" smtClean="0"/>
              <a:t>”, </a:t>
            </a:r>
            <a:r>
              <a:rPr lang="en-US" dirty="0"/>
              <a:t>Italian Patent Pending, n. 102015000052009, </a:t>
            </a:r>
            <a:r>
              <a:rPr lang="en-US" dirty="0" err="1" smtClean="0"/>
              <a:t>Sptember</a:t>
            </a:r>
            <a:r>
              <a:rPr lang="en-US" dirty="0" smtClean="0"/>
              <a:t> 2015</a:t>
            </a:r>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68818423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11962</TotalTime>
  <Words>666</Words>
  <Application>Microsoft Macintosh PowerPoint</Application>
  <PresentationFormat>On-screen Show (4:3)</PresentationFormat>
  <Paragraphs>46</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Tema di Office</vt:lpstr>
      <vt:lpstr>PowerPoint Presentation</vt:lpstr>
      <vt:lpstr>PowerPoint Presentation</vt:lpstr>
      <vt:lpstr>Architettura</vt:lpstr>
      <vt:lpstr>Funzionalità</vt:lpstr>
      <vt:lpstr>Pubblicazioni</vt:lpstr>
      <vt:lpstr>Brevetti</vt:lpstr>
    </vt:vector>
  </TitlesOfParts>
  <Company>SSSA - Roma Tor Vergata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Carmine Tommaso Recchiuto</dc:creator>
  <cp:lastModifiedBy>Pasquale Fedele</cp:lastModifiedBy>
  <cp:revision>82</cp:revision>
  <cp:lastPrinted>2015-10-05T17:15:14Z</cp:lastPrinted>
  <dcterms:created xsi:type="dcterms:W3CDTF">2014-07-13T18:01:30Z</dcterms:created>
  <dcterms:modified xsi:type="dcterms:W3CDTF">2015-10-10T11:11:48Z</dcterms:modified>
</cp:coreProperties>
</file>